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01168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walkermg@epb.net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mailto:tlaughner@lifescaleanalytics.com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www.google.com/imgres?q=Powerside&amp;imgurl=https%3A%2F%2Fichqp2022.org%2Fwp-content%2Fuploads%2F2021%2F10%2Fpowerside-registered-logo-full-color-rgb-scaled-e1635413860847.jpg&amp;imgrefurl=https%3A%2F%2Fichqp2022.org%2Fpowerside%2F&amp;docid=ffFPjGc1owT3TM&amp;tbnid=q0Kihx1gJLkxHM&amp;vet=12ahUKEwihzc-tsP2UAxUo38kDHSUpGkEQnPAOegQIIRAB..i&amp;w=1080&amp;h=120&amp;hcb=2&amp;ved=2ahUKEwihzc-tsP2UAxUo38kDHSUpGkEQnPAOegQIIRAB" TargetMode="External"/><Relationship Id="rId14" Type="http://schemas.openxmlformats.org/officeDocument/2006/relationships/hyperlink" Target="mailto:clackner@gridprotectionallia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116800" cy="1828800"/>
          </a:xfrm>
          <a:prstGeom prst="rect">
            <a:avLst/>
          </a:prstGeom>
          <a:solidFill>
            <a:srgbClr val="0A3778"/>
          </a:solidFill>
          <a:ln>
            <a:solidFill>
              <a:srgbClr val="0A3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2880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320040"/>
            <a:ext cx="1174469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sz="7200" dirty="0"/>
              <a:t>P</a:t>
            </a:r>
            <a:r>
              <a:rPr lang="en-US" sz="7200" dirty="0"/>
              <a:t>O</a:t>
            </a:r>
            <a:r>
              <a:rPr sz="7200" dirty="0"/>
              <a:t>WA Conference Poster Title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02000" y="228600"/>
            <a:ext cx="3657600" cy="1280160"/>
          </a:xfrm>
          <a:prstGeom prst="roundRect">
            <a:avLst/>
          </a:prstGeom>
          <a:solidFill>
            <a:srgbClr val="F0F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11680"/>
            <a:ext cx="48227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Author(s) • Organization(s) • Contact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2743200"/>
            <a:ext cx="6035040" cy="457200"/>
          </a:xfrm>
          <a:prstGeom prst="rect">
            <a:avLst/>
          </a:prstGeom>
          <a:solidFill>
            <a:srgbClr val="00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Call for Posters</a:t>
            </a:r>
            <a:endParaRPr sz="2400" dirty="0"/>
          </a:p>
        </p:txBody>
      </p:sp>
      <p:sp>
        <p:nvSpPr>
          <p:cNvPr id="8" name="Rectangle 7"/>
          <p:cNvSpPr/>
          <p:nvPr/>
        </p:nvSpPr>
        <p:spPr>
          <a:xfrm>
            <a:off x="365760" y="3200400"/>
            <a:ext cx="6035040" cy="199339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Insert text, figures, tables, charts, screenshots, and references here.</a:t>
            </a:r>
          </a:p>
          <a:p>
            <a:endParaRPr dirty="0"/>
          </a:p>
          <a:p>
            <a:r>
              <a:rPr dirty="0"/>
              <a:t>Recommended font sizes:</a:t>
            </a:r>
          </a:p>
          <a:p>
            <a:r>
              <a:rPr dirty="0"/>
              <a:t>Title: 80–100 pt</a:t>
            </a:r>
          </a:p>
          <a:p>
            <a:r>
              <a:rPr dirty="0"/>
              <a:t>Headers: 32–40 pt</a:t>
            </a:r>
          </a:p>
          <a:p>
            <a:r>
              <a:rPr dirty="0"/>
              <a:t>Body: 20–28 pt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9440" y="2743200"/>
            <a:ext cx="6035040" cy="457200"/>
          </a:xfrm>
          <a:prstGeom prst="rect">
            <a:avLst/>
          </a:prstGeom>
          <a:solidFill>
            <a:srgbClr val="00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Template</a:t>
            </a:r>
            <a:endParaRPr sz="2400" dirty="0"/>
          </a:p>
        </p:txBody>
      </p:sp>
      <p:sp>
        <p:nvSpPr>
          <p:cNvPr id="10" name="Rectangle 9"/>
          <p:cNvSpPr/>
          <p:nvPr/>
        </p:nvSpPr>
        <p:spPr>
          <a:xfrm>
            <a:off x="6949440" y="3200401"/>
            <a:ext cx="6035040" cy="4521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Insert text, figures, tables, charts, screenshots, and references here.</a:t>
            </a:r>
          </a:p>
          <a:p>
            <a:endParaRPr dirty="0"/>
          </a:p>
          <a:p>
            <a:r>
              <a:rPr dirty="0"/>
              <a:t>Recommended font sizes:</a:t>
            </a:r>
          </a:p>
          <a:p>
            <a:r>
              <a:rPr dirty="0"/>
              <a:t>Title: 80–100 pt</a:t>
            </a:r>
          </a:p>
          <a:p>
            <a:r>
              <a:rPr dirty="0"/>
              <a:t>Headers: 32–40 pt</a:t>
            </a:r>
          </a:p>
          <a:p>
            <a:r>
              <a:rPr dirty="0"/>
              <a:t>Body: 20–28 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33120" y="2743200"/>
            <a:ext cx="6035040" cy="457200"/>
          </a:xfrm>
          <a:prstGeom prst="rect">
            <a:avLst/>
          </a:prstGeom>
          <a:solidFill>
            <a:srgbClr val="00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Submission Requirements</a:t>
            </a:r>
            <a:endParaRPr sz="2400" dirty="0"/>
          </a:p>
        </p:txBody>
      </p:sp>
      <p:sp>
        <p:nvSpPr>
          <p:cNvPr id="12" name="Rectangle 11"/>
          <p:cNvSpPr/>
          <p:nvPr/>
        </p:nvSpPr>
        <p:spPr>
          <a:xfrm>
            <a:off x="13533120" y="3200400"/>
            <a:ext cx="6035040" cy="199339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Insert text, figures, tables, charts, screenshots, and references here.</a:t>
            </a:r>
          </a:p>
          <a:p>
            <a:endParaRPr/>
          </a:p>
          <a:p>
            <a:r>
              <a:t>Recommended font sizes:</a:t>
            </a:r>
          </a:p>
          <a:p>
            <a:r>
              <a:t>Title: 80–100 pt</a:t>
            </a:r>
          </a:p>
          <a:p>
            <a:r>
              <a:t>Headers: 32–40 pt</a:t>
            </a:r>
          </a:p>
          <a:p>
            <a:r>
              <a:t>Body: 20–28 pt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4871680"/>
            <a:ext cx="20116800" cy="731520"/>
          </a:xfrm>
          <a:prstGeom prst="rect">
            <a:avLst/>
          </a:prstGeom>
          <a:solidFill>
            <a:srgbClr val="0A37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2026 </a:t>
            </a:r>
            <a:r>
              <a:rPr dirty="0"/>
              <a:t>P</a:t>
            </a:r>
            <a:r>
              <a:rPr lang="en-US" dirty="0"/>
              <a:t>oint</a:t>
            </a:r>
            <a:r>
              <a:rPr dirty="0"/>
              <a:t> </a:t>
            </a:r>
            <a:r>
              <a:rPr lang="en-US" dirty="0"/>
              <a:t>On Wave Applications </a:t>
            </a:r>
            <a:r>
              <a:rPr dirty="0"/>
              <a:t>(P</a:t>
            </a:r>
            <a:r>
              <a:rPr lang="en-US" dirty="0"/>
              <a:t>O</a:t>
            </a:r>
            <a:r>
              <a:rPr dirty="0"/>
              <a:t>WA) Conference</a:t>
            </a:r>
          </a:p>
        </p:txBody>
      </p:sp>
      <p:pic>
        <p:nvPicPr>
          <p:cNvPr id="14" name="Picture 13" descr="PhysicsLAB: Wave Fundamentals">
            <a:extLst>
              <a:ext uri="{FF2B5EF4-FFF2-40B4-BE49-F238E27FC236}">
                <a16:creationId xmlns:a16="http://schemas.microsoft.com/office/drawing/2014/main" id="{FBD5E05E-684C-2A00-0E9E-44084A01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74" y="4301980"/>
            <a:ext cx="5580309" cy="2418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C4A5AC-CF04-8DD9-959B-6002B3CA3E5D}"/>
              </a:ext>
            </a:extLst>
          </p:cNvPr>
          <p:cNvSpPr txBox="1"/>
          <p:nvPr/>
        </p:nvSpPr>
        <p:spPr>
          <a:xfrm>
            <a:off x="7204075" y="3468914"/>
            <a:ext cx="49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Poster Template should be used for the POWA Conference Student Poster Session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83E45-6B7E-13DA-3C81-A962E1C44739}"/>
              </a:ext>
            </a:extLst>
          </p:cNvPr>
          <p:cNvSpPr txBox="1"/>
          <p:nvPr/>
        </p:nvSpPr>
        <p:spPr>
          <a:xfrm>
            <a:off x="7143523" y="6781576"/>
            <a:ext cx="491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figure shows a generic waveform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FA8F1-CF05-DB75-25FE-149A33B38AB1}"/>
              </a:ext>
            </a:extLst>
          </p:cNvPr>
          <p:cNvSpPr/>
          <p:nvPr/>
        </p:nvSpPr>
        <p:spPr>
          <a:xfrm>
            <a:off x="6949440" y="7908336"/>
            <a:ext cx="6035040" cy="457200"/>
          </a:xfrm>
          <a:prstGeom prst="rect">
            <a:avLst/>
          </a:prstGeom>
          <a:solidFill>
            <a:srgbClr val="00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 Results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AE562-7C08-AA00-8B1E-B4A79C0B728C}"/>
              </a:ext>
            </a:extLst>
          </p:cNvPr>
          <p:cNvSpPr/>
          <p:nvPr/>
        </p:nvSpPr>
        <p:spPr>
          <a:xfrm>
            <a:off x="6949440" y="8365536"/>
            <a:ext cx="6035040" cy="1476878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Insert text, figures, tables, charts, screenshots, and references here.</a:t>
            </a:r>
          </a:p>
          <a:p>
            <a:endParaRPr dirty="0"/>
          </a:p>
          <a:p>
            <a:r>
              <a:rPr dirty="0"/>
              <a:t>Recommended font sizes:</a:t>
            </a:r>
          </a:p>
          <a:p>
            <a:r>
              <a:rPr dirty="0"/>
              <a:t>Title: 80–100 pt</a:t>
            </a:r>
          </a:p>
          <a:p>
            <a:r>
              <a:rPr dirty="0"/>
              <a:t>Headers: 32–40 pt</a:t>
            </a:r>
          </a:p>
          <a:p>
            <a:r>
              <a:rPr dirty="0"/>
              <a:t>Body: 20–28 pt</a:t>
            </a:r>
          </a:p>
        </p:txBody>
      </p:sp>
      <p:pic>
        <p:nvPicPr>
          <p:cNvPr id="24" name="Picture 23" descr="EPB - Wikipedia">
            <a:extLst>
              <a:ext uri="{FF2B5EF4-FFF2-40B4-BE49-F238E27FC236}">
                <a16:creationId xmlns:a16="http://schemas.microsoft.com/office/drawing/2014/main" id="{EC830F75-CF19-0F86-8EDA-0A8FD41C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6608377" y="264121"/>
            <a:ext cx="2186548" cy="12091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0708B1C-D6E7-5F2D-E9F4-C75942C78B66}"/>
              </a:ext>
            </a:extLst>
          </p:cNvPr>
          <p:cNvSpPr txBox="1"/>
          <p:nvPr/>
        </p:nvSpPr>
        <p:spPr>
          <a:xfrm>
            <a:off x="13615626" y="5378128"/>
            <a:ext cx="49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Font Size 18</a:t>
            </a:r>
            <a:br>
              <a:rPr lang="en-US" dirty="0"/>
            </a:br>
            <a:r>
              <a:rPr lang="en-US" dirty="0"/>
              <a:t>Minimum Header Font Size: 24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A32893-CAFF-9EDC-BF6E-D02938957A89}"/>
              </a:ext>
            </a:extLst>
          </p:cNvPr>
          <p:cNvGrpSpPr/>
          <p:nvPr/>
        </p:nvGrpSpPr>
        <p:grpSpPr>
          <a:xfrm>
            <a:off x="365760" y="23461573"/>
            <a:ext cx="4725671" cy="1280161"/>
            <a:chOff x="3618229" y="16761279"/>
            <a:chExt cx="4725671" cy="128016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C2B795B-BD37-0FE6-9EF2-6212DDC25863}"/>
                </a:ext>
              </a:extLst>
            </p:cNvPr>
            <p:cNvGrpSpPr/>
            <p:nvPr/>
          </p:nvGrpSpPr>
          <p:grpSpPr>
            <a:xfrm>
              <a:off x="3618229" y="16761279"/>
              <a:ext cx="4725671" cy="1280161"/>
              <a:chOff x="3618229" y="16761279"/>
              <a:chExt cx="4725671" cy="1280161"/>
            </a:xfrm>
          </p:grpSpPr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id="{A7B0337F-4AF5-C127-7E09-7A1C5DD93798}"/>
                  </a:ext>
                </a:extLst>
              </p:cNvPr>
              <p:cNvSpPr/>
              <p:nvPr/>
            </p:nvSpPr>
            <p:spPr>
              <a:xfrm>
                <a:off x="3618229" y="16761280"/>
                <a:ext cx="4725671" cy="1280160"/>
              </a:xfrm>
              <a:prstGeom prst="roundRect">
                <a:avLst/>
              </a:prstGeom>
              <a:solidFill>
                <a:srgbClr val="F0F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ounded Rectangle 4">
                <a:extLst>
                  <a:ext uri="{FF2B5EF4-FFF2-40B4-BE49-F238E27FC236}">
                    <a16:creationId xmlns:a16="http://schemas.microsoft.com/office/drawing/2014/main" id="{4C7D9881-1AB3-A9F2-9878-31A587EAA0DF}"/>
                  </a:ext>
                </a:extLst>
              </p:cNvPr>
              <p:cNvSpPr/>
              <p:nvPr/>
            </p:nvSpPr>
            <p:spPr>
              <a:xfrm>
                <a:off x="3618229" y="16761279"/>
                <a:ext cx="4725671" cy="365760"/>
              </a:xfrm>
              <a:prstGeom prst="roundRect">
                <a:avLst>
                  <a:gd name="adj" fmla="val 50000"/>
                </a:avLst>
              </a:prstGeom>
              <a:solidFill>
                <a:srgbClr val="C8CDD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Platinum Sponsors</a:t>
                </a:r>
                <a:endParaRPr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4" name="Picture 8" descr="EPRI Sensors for High Temperature ...">
                <a:extLst>
                  <a:ext uri="{FF2B5EF4-FFF2-40B4-BE49-F238E27FC236}">
                    <a16:creationId xmlns:a16="http://schemas.microsoft.com/office/drawing/2014/main" id="{F6E928E8-1D29-5F53-4B9F-560ABE5A2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/>
            </p:blipFill>
            <p:spPr bwMode="auto">
              <a:xfrm>
                <a:off x="3884929" y="17202942"/>
                <a:ext cx="1315721" cy="657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DF462B1-D2F8-48A2-01E8-0A2C5E6D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5242" b="38009"/>
            <a:stretch>
              <a:fillRect/>
            </a:stretch>
          </p:blipFill>
          <p:spPr>
            <a:xfrm>
              <a:off x="5429961" y="17127039"/>
              <a:ext cx="2743227" cy="73376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F567A7-AFE6-185D-4CBB-3D72A0EA5C60}"/>
              </a:ext>
            </a:extLst>
          </p:cNvPr>
          <p:cNvGrpSpPr/>
          <p:nvPr/>
        </p:nvGrpSpPr>
        <p:grpSpPr>
          <a:xfrm>
            <a:off x="5297148" y="23461573"/>
            <a:ext cx="5011459" cy="1280160"/>
            <a:chOff x="3618229" y="18586739"/>
            <a:chExt cx="5011459" cy="128016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D2F435-CF84-1663-3802-83398333BAC5}"/>
                </a:ext>
              </a:extLst>
            </p:cNvPr>
            <p:cNvGrpSpPr/>
            <p:nvPr/>
          </p:nvGrpSpPr>
          <p:grpSpPr>
            <a:xfrm>
              <a:off x="3618229" y="18586739"/>
              <a:ext cx="5011459" cy="1280160"/>
              <a:chOff x="3618229" y="18586739"/>
              <a:chExt cx="5011459" cy="1280160"/>
            </a:xfrm>
          </p:grpSpPr>
          <p:sp>
            <p:nvSpPr>
              <p:cNvPr id="58" name="Rounded Rectangle 4">
                <a:extLst>
                  <a:ext uri="{FF2B5EF4-FFF2-40B4-BE49-F238E27FC236}">
                    <a16:creationId xmlns:a16="http://schemas.microsoft.com/office/drawing/2014/main" id="{5B23D2BE-913E-A92B-44B0-6BC9F6ADBA19}"/>
                  </a:ext>
                </a:extLst>
              </p:cNvPr>
              <p:cNvSpPr/>
              <p:nvPr/>
            </p:nvSpPr>
            <p:spPr>
              <a:xfrm>
                <a:off x="3618230" y="18586739"/>
                <a:ext cx="5011458" cy="1280160"/>
              </a:xfrm>
              <a:prstGeom prst="roundRect">
                <a:avLst/>
              </a:prstGeom>
              <a:solidFill>
                <a:srgbClr val="F6E7A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ounded Rectangle 4">
                <a:extLst>
                  <a:ext uri="{FF2B5EF4-FFF2-40B4-BE49-F238E27FC236}">
                    <a16:creationId xmlns:a16="http://schemas.microsoft.com/office/drawing/2014/main" id="{45D5C0E9-E8BB-38BC-3208-8598A5CAF790}"/>
                  </a:ext>
                </a:extLst>
              </p:cNvPr>
              <p:cNvSpPr/>
              <p:nvPr/>
            </p:nvSpPr>
            <p:spPr>
              <a:xfrm>
                <a:off x="3618229" y="18586739"/>
                <a:ext cx="5011459" cy="365760"/>
              </a:xfrm>
              <a:prstGeom prst="roundRect">
                <a:avLst>
                  <a:gd name="adj" fmla="val 50000"/>
                </a:avLst>
              </a:prstGeom>
              <a:solidFill>
                <a:srgbClr val="D4AF3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Gold Sponsors</a:t>
                </a:r>
                <a:endParaRPr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A6ABDCB-EBE9-BD0C-FE6C-2FFCD7B21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>
              <a:xfrm>
                <a:off x="3836824" y="19045322"/>
                <a:ext cx="2068751" cy="679738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6BBC55-D907-8D3A-1DCD-047D1AE34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8084" b="38083"/>
            <a:stretch>
              <a:fillRect/>
            </a:stretch>
          </p:blipFill>
          <p:spPr>
            <a:xfrm>
              <a:off x="5777655" y="19045322"/>
              <a:ext cx="2852032" cy="67973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AAC344-2034-8BAF-F00D-2C33EC65FA3F}"/>
              </a:ext>
            </a:extLst>
          </p:cNvPr>
          <p:cNvGrpSpPr/>
          <p:nvPr/>
        </p:nvGrpSpPr>
        <p:grpSpPr>
          <a:xfrm>
            <a:off x="10514324" y="23461573"/>
            <a:ext cx="4148031" cy="1280160"/>
            <a:chOff x="3376719" y="12196141"/>
            <a:chExt cx="4148031" cy="1280160"/>
          </a:xfrm>
        </p:grpSpPr>
        <p:sp>
          <p:nvSpPr>
            <p:cNvPr id="62" name="Rounded Rectangle 4">
              <a:extLst>
                <a:ext uri="{FF2B5EF4-FFF2-40B4-BE49-F238E27FC236}">
                  <a16:creationId xmlns:a16="http://schemas.microsoft.com/office/drawing/2014/main" id="{9ED77E58-58D1-E18D-DB29-24337B799E45}"/>
                </a:ext>
              </a:extLst>
            </p:cNvPr>
            <p:cNvSpPr/>
            <p:nvPr/>
          </p:nvSpPr>
          <p:spPr>
            <a:xfrm>
              <a:off x="3376719" y="12196141"/>
              <a:ext cx="4148031" cy="1280160"/>
            </a:xfrm>
            <a:prstGeom prst="roundRect">
              <a:avLst/>
            </a:prstGeom>
            <a:solidFill>
              <a:srgbClr val="ECEF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D4819CC0-0D7D-CD2D-D96C-F0873C7D2269}"/>
                </a:ext>
              </a:extLst>
            </p:cNvPr>
            <p:cNvSpPr/>
            <p:nvPr/>
          </p:nvSpPr>
          <p:spPr>
            <a:xfrm>
              <a:off x="3376719" y="12196141"/>
              <a:ext cx="4148031" cy="365760"/>
            </a:xfrm>
            <a:prstGeom prst="roundRect">
              <a:avLst>
                <a:gd name="adj" fmla="val 50000"/>
              </a:avLst>
            </a:prstGeom>
            <a:solidFill>
              <a:srgbClr val="BFC5C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Silver Sponsors</a:t>
              </a:r>
              <a:endParaRPr b="1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2" descr="Powerside - ICHQP 2022">
              <a:hlinkClick r:id="rId9"/>
              <a:extLst>
                <a:ext uri="{FF2B5EF4-FFF2-40B4-BE49-F238E27FC236}">
                  <a16:creationId xmlns:a16="http://schemas.microsoft.com/office/drawing/2014/main" id="{C0D9459B-EAAC-0CB2-C00F-1DD1CAE27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229" y="12845131"/>
              <a:ext cx="3053182" cy="33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3A0CCBE-F2BA-BF1E-08AD-12D3DB3B1B94}"/>
              </a:ext>
            </a:extLst>
          </p:cNvPr>
          <p:cNvGrpSpPr/>
          <p:nvPr/>
        </p:nvGrpSpPr>
        <p:grpSpPr>
          <a:xfrm>
            <a:off x="14868071" y="23461573"/>
            <a:ext cx="4791529" cy="1280161"/>
            <a:chOff x="11058071" y="12196140"/>
            <a:chExt cx="4791529" cy="1280161"/>
          </a:xfrm>
        </p:grpSpPr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B6A33426-8DAA-012C-2D4E-A5957F022F99}"/>
                </a:ext>
              </a:extLst>
            </p:cNvPr>
            <p:cNvSpPr/>
            <p:nvPr/>
          </p:nvSpPr>
          <p:spPr>
            <a:xfrm>
              <a:off x="11058071" y="12196141"/>
              <a:ext cx="4791529" cy="1280160"/>
            </a:xfrm>
            <a:prstGeom prst="roundRect">
              <a:avLst/>
            </a:prstGeom>
            <a:solidFill>
              <a:srgbClr val="E0A06A"/>
            </a:solidFill>
            <a:ln>
              <a:solidFill>
                <a:srgbClr val="E0A0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4">
              <a:extLst>
                <a:ext uri="{FF2B5EF4-FFF2-40B4-BE49-F238E27FC236}">
                  <a16:creationId xmlns:a16="http://schemas.microsoft.com/office/drawing/2014/main" id="{29B4A967-7068-253C-D7A2-3AB5A6631679}"/>
                </a:ext>
              </a:extLst>
            </p:cNvPr>
            <p:cNvSpPr/>
            <p:nvPr/>
          </p:nvSpPr>
          <p:spPr>
            <a:xfrm>
              <a:off x="11058071" y="12196140"/>
              <a:ext cx="4791529" cy="365760"/>
            </a:xfrm>
            <a:prstGeom prst="roundRect">
              <a:avLst>
                <a:gd name="adj" fmla="val 50000"/>
              </a:avLst>
            </a:prstGeom>
            <a:solidFill>
              <a:srgbClr val="B873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Bronze Sponsors</a:t>
              </a:r>
              <a:endParaRPr b="1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4" descr="About Power Instruments">
              <a:extLst>
                <a:ext uri="{FF2B5EF4-FFF2-40B4-BE49-F238E27FC236}">
                  <a16:creationId xmlns:a16="http://schemas.microsoft.com/office/drawing/2014/main" id="{42852637-D60C-44F3-6238-9CB6068DC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11191421" y="12717819"/>
              <a:ext cx="2067378" cy="572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Schneider Electric Systems Usa Inc">
              <a:extLst>
                <a:ext uri="{FF2B5EF4-FFF2-40B4-BE49-F238E27FC236}">
                  <a16:creationId xmlns:a16="http://schemas.microsoft.com/office/drawing/2014/main" id="{8A764F27-64B1-2FB2-A0E0-318CD41F8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13611225" y="12566654"/>
              <a:ext cx="2067379" cy="90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E61A2C8-0453-3E5F-B56A-7E8BAFC08732}"/>
              </a:ext>
            </a:extLst>
          </p:cNvPr>
          <p:cNvSpPr txBox="1"/>
          <p:nvPr/>
        </p:nvSpPr>
        <p:spPr>
          <a:xfrm>
            <a:off x="632459" y="3350164"/>
            <a:ext cx="57065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Topics of Interest Include but Are Not Limited To: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Analysis of Incipient Faults &amp; Asset Health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Novel Applications of POW Data Related to Power Quality Issues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Novel Applications of POW Data Related to Fault Analysis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Analysis and Detection of Geomagnetic Events with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Predictive Maintenance Applications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Wildfire Prevention &amp; Detection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Monitoring of Datacenter Load Characteristics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Monitoring of Inverter-Based Resources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Sub-synchronous Oscillation Detection Using POW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Computer Simulation, Analysis &amp; Modeling for POW Applications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Management (Compression, Transport, Storage, etc.) of Large POW Data Sets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Enhancement of Existing Decision Tools and Processes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Cyber-Security Related Applications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6BE183-E976-86F3-E9E7-B143BBD7B576}"/>
              </a:ext>
            </a:extLst>
          </p:cNvPr>
          <p:cNvSpPr txBox="1"/>
          <p:nvPr/>
        </p:nvSpPr>
        <p:spPr>
          <a:xfrm>
            <a:off x="593907" y="9842156"/>
            <a:ext cx="5706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Enter, Please Submit a Title and Brief Abstract and Include Contact Information for All Authors and a Faculty Advisor. Submit via Email to: </a:t>
            </a:r>
          </a:p>
          <a:p>
            <a:r>
              <a:rPr lang="en-US" dirty="0"/>
              <a:t>Merrick Walker, EPB</a:t>
            </a:r>
          </a:p>
          <a:p>
            <a:r>
              <a:rPr lang="en-US" dirty="0"/>
              <a:t> </a:t>
            </a:r>
            <a:r>
              <a:rPr lang="en-US" dirty="0">
                <a:hlinkClick r:id="rId13"/>
              </a:rPr>
              <a:t>walkermg@epb.net</a:t>
            </a:r>
            <a:endParaRPr lang="en-US" dirty="0"/>
          </a:p>
          <a:p>
            <a:r>
              <a:rPr lang="en-US" dirty="0"/>
              <a:t>Christoph Lackner, GPA, </a:t>
            </a:r>
            <a:r>
              <a:rPr lang="en-US" dirty="0">
                <a:hlinkClick r:id="rId14"/>
              </a:rPr>
              <a:t>clackner@gridprotectionalliance.org</a:t>
            </a:r>
            <a:endParaRPr lang="en-US" dirty="0"/>
          </a:p>
          <a:p>
            <a:r>
              <a:rPr lang="en-US" dirty="0"/>
              <a:t>Theo Laughner, LSA</a:t>
            </a:r>
          </a:p>
          <a:p>
            <a:r>
              <a:rPr lang="en-US" dirty="0"/>
              <a:t> </a:t>
            </a:r>
            <a:r>
              <a:rPr lang="en-US" dirty="0">
                <a:hlinkClick r:id="rId15"/>
              </a:rPr>
              <a:t>tlaughner@lifescaleanalytics.com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D442F5-5A56-51C8-E53E-EB7F4E0C19F7}"/>
              </a:ext>
            </a:extLst>
          </p:cNvPr>
          <p:cNvSpPr txBox="1"/>
          <p:nvPr/>
        </p:nvSpPr>
        <p:spPr>
          <a:xfrm>
            <a:off x="13594080" y="3304789"/>
            <a:ext cx="570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posters must use the provided poster template</a:t>
            </a:r>
          </a:p>
          <a:p>
            <a:r>
              <a:rPr lang="en-US" dirty="0"/>
              <a:t>Final posters must be submitted to the conference electronically as .ppt or .pdf by August 14</a:t>
            </a:r>
            <a:r>
              <a:rPr lang="en-US" baseline="30000" dirty="0"/>
              <a:t>th</a:t>
            </a:r>
            <a:r>
              <a:rPr lang="en-US" dirty="0"/>
              <a:t> 2026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850299-2165-EC49-85E6-9F87C34E4798}"/>
              </a:ext>
            </a:extLst>
          </p:cNvPr>
          <p:cNvSpPr txBox="1"/>
          <p:nvPr/>
        </p:nvSpPr>
        <p:spPr>
          <a:xfrm>
            <a:off x="13594080" y="5004042"/>
            <a:ext cx="570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posters must use the provided poster template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7370560-6EA2-1988-DC2B-769C0967FB9E}"/>
              </a:ext>
            </a:extLst>
          </p:cNvPr>
          <p:cNvSpPr txBox="1"/>
          <p:nvPr/>
        </p:nvSpPr>
        <p:spPr>
          <a:xfrm>
            <a:off x="13594080" y="6192778"/>
            <a:ext cx="57065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student author must be present at the student poster session, which will be held at the POWA Reception on September 29</a:t>
            </a:r>
            <a:r>
              <a:rPr lang="en-US" baseline="30000" dirty="0"/>
              <a:t>th</a:t>
            </a:r>
            <a:r>
              <a:rPr lang="en-US" dirty="0"/>
              <a:t> 2026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Awards for best poster are announced during the second day of the conference (September 30</a:t>
            </a:r>
            <a:r>
              <a:rPr lang="en-US" baseline="30000" dirty="0"/>
              <a:t>th</a:t>
            </a:r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Henegar, Angie</dc:creator>
  <cp:keywords/>
  <dc:description>generated using python-pptx</dc:description>
  <cp:lastModifiedBy>Christoph Lackner</cp:lastModifiedBy>
  <cp:revision>6</cp:revision>
  <dcterms:created xsi:type="dcterms:W3CDTF">2013-01-27T09:14:16Z</dcterms:created>
  <dcterms:modified xsi:type="dcterms:W3CDTF">2026-06-10T19:53:40Z</dcterms:modified>
  <cp:category/>
</cp:coreProperties>
</file>